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8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embeddedFontLst>
    <p:embeddedFont>
      <p:font typeface="AU Passata" pitchFamily="34" charset="0"/>
      <p:regular r:id="rId17"/>
      <p:bold r:id="rId18"/>
    </p:embeddedFont>
    <p:embeddedFont>
      <p:font typeface="AU Peto" pitchFamily="82" charset="0"/>
      <p:bold r:id="rId19"/>
    </p:embeddedFont>
  </p:embeddedFontLst>
  <p:custDataLst>
    <p:tags r:id="rId20"/>
  </p:custDataLst>
  <p:defaultTextStyle>
    <a:defPPr>
      <a:defRPr lang="en-US"/>
    </a:defPPr>
    <a:lvl1pPr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ørkt layout 2 - Markering 1/Marker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Mørkt layout 1 - Markerin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3" autoAdjust="0"/>
    <p:restoredTop sz="93465" autoAdjust="0"/>
  </p:normalViewPr>
  <p:slideViewPr>
    <p:cSldViewPr showGuides="1">
      <p:cViewPr varScale="1">
        <p:scale>
          <a:sx n="114" d="100"/>
          <a:sy n="114" d="100"/>
        </p:scale>
        <p:origin x="-1332" y="-108"/>
      </p:cViewPr>
      <p:guideLst>
        <p:guide orient="horz" pos="748"/>
        <p:guide orient="horz" pos="1207"/>
        <p:guide orient="horz" pos="4166"/>
        <p:guide orient="horz" pos="164"/>
        <p:guide orient="horz" pos="3730"/>
        <p:guide pos="185"/>
        <p:guide pos="559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88DF0C21-DE6B-488F-B9D9-B7FE08733B7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72C160C3-3AB6-49C1-8001-AFDAD271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D_B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da-DK" sz="5700" dirty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1069" name="bmkSekundærtLogo"/>
          <p:cNvSpPr>
            <a:spLocks noChangeAspect="1" noChangeArrowheads="1"/>
          </p:cNvSpPr>
          <p:nvPr/>
        </p:nvSpPr>
        <p:spPr bwMode="auto">
          <a:xfrm>
            <a:off x="287338" y="6307200"/>
            <a:ext cx="295200" cy="295200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34819" name="bmkFldPresentationTitle0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87338" y="1776679"/>
            <a:ext cx="8564562" cy="510909"/>
          </a:xfrm>
        </p:spPr>
        <p:txBody>
          <a:bodyPr anchor="t" anchorCtr="0">
            <a:spAutoFit/>
          </a:bodyPr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Psykisk APV - vigtigste tal</a:t>
            </a:r>
            <a:endParaRPr lang="da-DK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E95205B-ADE3-41C9-B49F-4E644DDCDB0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/>
          </a:p>
        </p:txBody>
      </p:sp>
      <p:grpSp>
        <p:nvGrpSpPr>
          <p:cNvPr id="2" name="Group 23"/>
          <p:cNvGrpSpPr>
            <a:grpSpLocks noChangeAspect="1"/>
          </p:cNvGrpSpPr>
          <p:nvPr userDrawn="1"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21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22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287338" y="237490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26" name="bmkADName"/>
          <p:cNvSpPr txBox="1">
            <a:spLocks noChangeArrowheads="1"/>
          </p:cNvSpPr>
          <p:nvPr userDrawn="1"/>
        </p:nvSpPr>
        <p:spPr bwMode="auto">
          <a:xfrm>
            <a:off x="287338" y="2508250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smtClean="0">
                <a:solidFill>
                  <a:schemeClr val="accent1"/>
                </a:solidFill>
              </a:rPr>
              <a:t> 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7" name="bmkADPosition"/>
          <p:cNvSpPr txBox="1">
            <a:spLocks noChangeArrowheads="1"/>
          </p:cNvSpPr>
          <p:nvPr userDrawn="1"/>
        </p:nvSpPr>
        <p:spPr bwMode="auto">
          <a:xfrm>
            <a:off x="287338" y="2786063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0" name="bmkOffParent01"/>
          <p:cNvSpPr txBox="1">
            <a:spLocks noChangeArrowheads="1"/>
          </p:cNvSpPr>
          <p:nvPr userDrawn="1"/>
        </p:nvSpPr>
        <p:spPr bwMode="auto">
          <a:xfrm>
            <a:off x="1047600" y="284400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>
              <a:lnSpc>
                <a:spcPts val="1300"/>
              </a:lnSpc>
              <a:defRPr/>
            </a:pPr>
            <a:r>
              <a:rPr lang="en-US" sz="1100" cap="all" baseline="0" dirty="0" smtClean="0">
                <a:solidFill>
                  <a:schemeClr val="bg1"/>
                </a:solidFill>
              </a:rPr>
              <a:t>AARHUS</a:t>
            </a:r>
          </a:p>
          <a:p>
            <a:pPr>
              <a:lnSpc>
                <a:spcPts val="1300"/>
              </a:lnSpc>
              <a:defRPr/>
            </a:pPr>
            <a:r>
              <a:rPr lang="en-US" sz="1100" cap="all" baseline="0" dirty="0" smtClean="0">
                <a:solidFill>
                  <a:schemeClr val="bg1"/>
                </a:solidFill>
              </a:rPr>
              <a:t>UNIVERSITET</a:t>
            </a: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8" name="bmkOffUnitName01"/>
          <p:cNvSpPr txBox="1">
            <a:spLocks noChangeArrowheads="1"/>
          </p:cNvSpPr>
          <p:nvPr userDrawn="1"/>
        </p:nvSpPr>
        <p:spPr bwMode="auto">
          <a:xfrm>
            <a:off x="1047600" y="493200"/>
            <a:ext cx="4100400" cy="3600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defRPr/>
            </a:pPr>
            <a:r>
              <a:rPr lang="en-US" sz="900" cap="all" baseline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2" name="bmkFld2Date"/>
          <p:cNvSpPr txBox="1">
            <a:spLocks noChangeArrowheads="1"/>
          </p:cNvSpPr>
          <p:nvPr userDrawn="1"/>
        </p:nvSpPr>
        <p:spPr bwMode="auto">
          <a:xfrm>
            <a:off x="7412400" y="457200"/>
            <a:ext cx="144000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</a:pPr>
            <a:r>
              <a:rPr lang="en-US" sz="1100" cap="all" baseline="0" smtClean="0">
                <a:solidFill>
                  <a:schemeClr val="bg1"/>
                </a:solidFill>
              </a:rPr>
              <a:t>21. feb. 2013 </a:t>
            </a: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3" name="SD_F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da-DK" sz="5700" dirty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25" name="grpAuthor"/>
          <p:cNvGrpSpPr/>
          <p:nvPr userDrawn="1"/>
        </p:nvGrpSpPr>
        <p:grpSpPr>
          <a:xfrm>
            <a:off x="4533900" y="6156000"/>
            <a:ext cx="4319588" cy="487710"/>
            <a:chOff x="4533900" y="6156000"/>
            <a:chExt cx="4319588" cy="487710"/>
          </a:xfrm>
        </p:grpSpPr>
        <p:sp>
          <p:nvSpPr>
            <p:cNvPr id="29" name="Line 49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0" name="Line 50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1" name="bmkFldPresentationTitle02"/>
            <p:cNvSpPr txBox="1">
              <a:spLocks noChangeArrowheads="1"/>
            </p:cNvSpPr>
            <p:nvPr userDrawn="1"/>
          </p:nvSpPr>
          <p:spPr bwMode="auto">
            <a:xfrm>
              <a:off x="4533900" y="6322716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da-DK" sz="1100" cap="all" baseline="0" smtClean="0">
                  <a:solidFill>
                    <a:schemeClr val="bg1"/>
                  </a:solidFill>
                </a:rPr>
                <a:t>Psykisk APV - vigtigste tal</a:t>
              </a:r>
              <a:endParaRPr lang="en-US" sz="1100" cap="all" baseline="0" dirty="0">
                <a:solidFill>
                  <a:schemeClr val="bg1"/>
                </a:solidFill>
              </a:endParaRPr>
            </a:p>
          </p:txBody>
        </p:sp>
        <p:sp>
          <p:nvSpPr>
            <p:cNvPr id="33" name="bmkADName05"/>
            <p:cNvSpPr txBox="1">
              <a:spLocks noChangeArrowheads="1"/>
            </p:cNvSpPr>
            <p:nvPr userDrawn="1"/>
          </p:nvSpPr>
          <p:spPr bwMode="auto">
            <a:xfrm>
              <a:off x="4536000" y="6499248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en-US" sz="1100" cap="all" baseline="0" smtClean="0">
                  <a:solidFill>
                    <a:schemeClr val="bg1"/>
                  </a:solidFill>
                </a:rPr>
                <a:t> </a:t>
              </a:r>
              <a:endParaRPr lang="en-US" sz="1100" cap="all" baseline="0" dirty="0">
                <a:solidFill>
                  <a:schemeClr val="bg1"/>
                </a:solidFill>
              </a:endParaRPr>
            </a:p>
          </p:txBody>
        </p:sp>
        <p:sp>
          <p:nvSpPr>
            <p:cNvPr id="34" name="bmkFld3Date"/>
            <p:cNvSpPr txBox="1">
              <a:spLocks noChangeArrowheads="1"/>
            </p:cNvSpPr>
            <p:nvPr userDrawn="1"/>
          </p:nvSpPr>
          <p:spPr bwMode="auto">
            <a:xfrm>
              <a:off x="7413625" y="6324939"/>
              <a:ext cx="1439863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 anchorCtr="0"/>
            <a:lstStyle/>
            <a:p>
              <a:pPr algn="r">
                <a:lnSpc>
                  <a:spcPts val="1200"/>
                </a:lnSpc>
                <a:defRPr/>
              </a:pPr>
              <a:r>
                <a:rPr lang="da-DK" sz="1100" cap="all" baseline="0" smtClean="0">
                  <a:solidFill>
                    <a:schemeClr val="bg1"/>
                  </a:solidFill>
                </a:rPr>
                <a:t>21. feb. 2013 </a:t>
              </a:r>
              <a:endParaRPr lang="da-DK" sz="1100" cap="all" baseline="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D_B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da-DK" sz="5700" dirty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1069" name="bmkSekundærtLogo"/>
          <p:cNvSpPr>
            <a:spLocks noChangeAspect="1" noChangeArrowheads="1"/>
          </p:cNvSpPr>
          <p:nvPr/>
        </p:nvSpPr>
        <p:spPr bwMode="auto">
          <a:xfrm>
            <a:off x="287338" y="6307200"/>
            <a:ext cx="295200" cy="295200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34819" name="bmkFldPresentationTitle0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87338" y="1776679"/>
            <a:ext cx="8564562" cy="510909"/>
          </a:xfrm>
        </p:spPr>
        <p:txBody>
          <a:bodyPr anchor="t" anchorCtr="0">
            <a:spAutoFit/>
          </a:bodyPr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Psykisk APV - vigtigste tal</a:t>
            </a:r>
            <a:endParaRPr lang="da-DK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E95205B-ADE3-41C9-B49F-4E644DDCDB0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/>
          </a:p>
        </p:txBody>
      </p:sp>
      <p:grpSp>
        <p:nvGrpSpPr>
          <p:cNvPr id="2" name="Group 23"/>
          <p:cNvGrpSpPr>
            <a:grpSpLocks noChangeAspect="1"/>
          </p:cNvGrpSpPr>
          <p:nvPr userDrawn="1"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21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22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287338" y="2888908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26" name="bmkADName02"/>
          <p:cNvSpPr txBox="1">
            <a:spLocks noChangeArrowheads="1"/>
          </p:cNvSpPr>
          <p:nvPr userDrawn="1"/>
        </p:nvSpPr>
        <p:spPr bwMode="auto">
          <a:xfrm>
            <a:off x="287338" y="3022258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smtClean="0">
                <a:solidFill>
                  <a:schemeClr val="accent1"/>
                </a:solidFill>
              </a:rPr>
              <a:t> 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7" name="bmkADPosition02"/>
          <p:cNvSpPr txBox="1">
            <a:spLocks noChangeArrowheads="1"/>
          </p:cNvSpPr>
          <p:nvPr userDrawn="1"/>
        </p:nvSpPr>
        <p:spPr bwMode="auto">
          <a:xfrm>
            <a:off x="287338" y="3300071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0" name="bmkOffParent03"/>
          <p:cNvSpPr txBox="1">
            <a:spLocks noChangeArrowheads="1"/>
          </p:cNvSpPr>
          <p:nvPr userDrawn="1"/>
        </p:nvSpPr>
        <p:spPr bwMode="auto">
          <a:xfrm>
            <a:off x="1047600" y="284400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>
              <a:lnSpc>
                <a:spcPts val="1300"/>
              </a:lnSpc>
              <a:defRPr/>
            </a:pP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8" name="bmkOffUnitName03"/>
          <p:cNvSpPr txBox="1">
            <a:spLocks noChangeArrowheads="1"/>
          </p:cNvSpPr>
          <p:nvPr userDrawn="1"/>
        </p:nvSpPr>
        <p:spPr bwMode="auto">
          <a:xfrm>
            <a:off x="1047600" y="493200"/>
            <a:ext cx="4100400" cy="3600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defRPr/>
            </a:pPr>
            <a:r>
              <a:rPr lang="en-US" sz="900" cap="all" baseline="0" smtClean="0">
                <a:solidFill>
                  <a:schemeClr val="bg1"/>
                </a:solidFill>
              </a:rPr>
              <a:t> </a:t>
            </a:r>
            <a:endParaRPr lang="en-US" sz="900" cap="all" baseline="0" dirty="0" smtClean="0">
              <a:solidFill>
                <a:schemeClr val="bg1"/>
              </a:solidFill>
            </a:endParaRPr>
          </a:p>
        </p:txBody>
      </p:sp>
      <p:sp>
        <p:nvSpPr>
          <p:cNvPr id="32" name="bmkFld5Date"/>
          <p:cNvSpPr txBox="1">
            <a:spLocks noChangeArrowheads="1"/>
          </p:cNvSpPr>
          <p:nvPr userDrawn="1"/>
        </p:nvSpPr>
        <p:spPr bwMode="auto">
          <a:xfrm>
            <a:off x="7412400" y="457200"/>
            <a:ext cx="144000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</a:pPr>
            <a:r>
              <a:rPr lang="en-US" sz="1100" cap="all" baseline="0" smtClean="0">
                <a:solidFill>
                  <a:schemeClr val="bg1"/>
                </a:solidFill>
              </a:rPr>
              <a:t>21. feb. 2013 </a:t>
            </a: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3" name="SD_F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da-DK" sz="5700" dirty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25" name="grpAuthor"/>
          <p:cNvGrpSpPr/>
          <p:nvPr userDrawn="1"/>
        </p:nvGrpSpPr>
        <p:grpSpPr>
          <a:xfrm>
            <a:off x="4533900" y="6156000"/>
            <a:ext cx="4319588" cy="487710"/>
            <a:chOff x="4533900" y="6156000"/>
            <a:chExt cx="4319588" cy="487710"/>
          </a:xfrm>
        </p:grpSpPr>
        <p:sp>
          <p:nvSpPr>
            <p:cNvPr id="29" name="Line 49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0" name="Line 50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1" name="bmkFldPresentationTitle05"/>
            <p:cNvSpPr txBox="1">
              <a:spLocks noChangeArrowheads="1"/>
            </p:cNvSpPr>
            <p:nvPr userDrawn="1"/>
          </p:nvSpPr>
          <p:spPr bwMode="auto">
            <a:xfrm>
              <a:off x="4533900" y="6322716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en-US" sz="1100" cap="all" baseline="0" smtClean="0">
                  <a:solidFill>
                    <a:schemeClr val="bg1"/>
                  </a:solidFill>
                </a:rPr>
                <a:t>PSYKISK APV - VIGTIGSTE TAL</a:t>
              </a:r>
              <a:endParaRPr lang="en-US" sz="1100" cap="all" baseline="0" dirty="0">
                <a:solidFill>
                  <a:schemeClr val="bg1"/>
                </a:solidFill>
              </a:endParaRPr>
            </a:p>
          </p:txBody>
        </p:sp>
        <p:sp>
          <p:nvSpPr>
            <p:cNvPr id="33" name="bmkADName04"/>
            <p:cNvSpPr txBox="1">
              <a:spLocks noChangeArrowheads="1"/>
            </p:cNvSpPr>
            <p:nvPr userDrawn="1"/>
          </p:nvSpPr>
          <p:spPr bwMode="auto">
            <a:xfrm>
              <a:off x="4536000" y="6499248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en-US" sz="1100" cap="all" baseline="0" smtClean="0">
                  <a:solidFill>
                    <a:schemeClr val="bg1"/>
                  </a:solidFill>
                </a:rPr>
                <a:t> </a:t>
              </a:r>
              <a:endParaRPr lang="en-US" sz="1100" cap="all" baseline="0" dirty="0">
                <a:solidFill>
                  <a:schemeClr val="bg1"/>
                </a:solidFill>
              </a:endParaRPr>
            </a:p>
          </p:txBody>
        </p:sp>
        <p:sp>
          <p:nvSpPr>
            <p:cNvPr id="34" name="bmkFld4Date"/>
            <p:cNvSpPr txBox="1">
              <a:spLocks noChangeArrowheads="1"/>
            </p:cNvSpPr>
            <p:nvPr userDrawn="1"/>
          </p:nvSpPr>
          <p:spPr bwMode="auto">
            <a:xfrm>
              <a:off x="7413625" y="6324939"/>
              <a:ext cx="1439863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 anchorCtr="0"/>
            <a:lstStyle/>
            <a:p>
              <a:pPr algn="r">
                <a:lnSpc>
                  <a:spcPts val="1200"/>
                </a:lnSpc>
                <a:defRPr/>
              </a:pPr>
              <a:r>
                <a:rPr lang="da-DK" sz="1100" cap="all" baseline="0" smtClean="0">
                  <a:solidFill>
                    <a:schemeClr val="bg1"/>
                  </a:solidFill>
                </a:rPr>
                <a:t>21. feb. 2013 </a:t>
              </a:r>
              <a:endParaRPr lang="da-DK" sz="1100" cap="all" baseline="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16000" y="6499247"/>
            <a:ext cx="1439863" cy="144463"/>
          </a:xfrm>
          <a:ln/>
        </p:spPr>
        <p:txBody>
          <a:bodyPr anchor="b" anchorCtr="0"/>
          <a:lstStyle>
            <a:lvl1pPr>
              <a:defRPr/>
            </a:lvl1pPr>
          </a:lstStyle>
          <a:p>
            <a:pPr>
              <a:defRPr/>
            </a:pPr>
            <a:fld id="{2C685FE6-59C4-480A-8529-CEB16CA0E5F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916113"/>
            <a:ext cx="4205287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16113"/>
            <a:ext cx="4206875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0239-0B58-4952-8232-587935C3A67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5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6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3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CDE3-B485-4686-B7A8-481E185B25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394909"/>
            <a:ext cx="8568000" cy="35264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16000" y="6499247"/>
            <a:ext cx="1439863" cy="144463"/>
          </a:xfrm>
          <a:ln/>
        </p:spPr>
        <p:txBody>
          <a:bodyPr anchor="b" anchorCtr="0"/>
          <a:lstStyle>
            <a:lvl1pPr>
              <a:defRPr/>
            </a:lvl1pPr>
          </a:lstStyle>
          <a:p>
            <a:pPr>
              <a:defRPr/>
            </a:pPr>
            <a:fld id="{2C685FE6-59C4-480A-8529-CEB16CA0E5F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227743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/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2395003"/>
            <a:ext cx="4205287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395003"/>
            <a:ext cx="4206875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0239-0B58-4952-8232-587935C3A67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5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6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2277434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44000"/>
          </a:xfrm>
        </p:spPr>
        <p:txBody>
          <a:bodyPr>
            <a:spAutoFit/>
          </a:bodyPr>
          <a:lstStyle/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3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287338" y="2277434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bmkFldPresentationTitle04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187450"/>
            <a:ext cx="8564562" cy="4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Psykisk APV - vigtigste tal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916113"/>
            <a:ext cx="85680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6000" y="6499247"/>
            <a:ext cx="143986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buFontTx/>
              <a:buNone/>
              <a:defRPr sz="11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8" name="bmkOffParent02"/>
          <p:cNvSpPr txBox="1">
            <a:spLocks noChangeArrowheads="1"/>
          </p:cNvSpPr>
          <p:nvPr/>
        </p:nvSpPr>
        <p:spPr bwMode="auto">
          <a:xfrm>
            <a:off x="1046163" y="284400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>
              <a:lnSpc>
                <a:spcPts val="1300"/>
              </a:lnSpc>
              <a:defRPr/>
            </a:pPr>
            <a:r>
              <a:rPr lang="en-US" sz="1100" cap="all" baseline="0" dirty="0" smtClean="0">
                <a:solidFill>
                  <a:schemeClr val="bg2"/>
                </a:solidFill>
              </a:rPr>
              <a:t>AARHUS</a:t>
            </a:r>
          </a:p>
          <a:p>
            <a:pPr>
              <a:lnSpc>
                <a:spcPts val="1300"/>
              </a:lnSpc>
              <a:defRPr/>
            </a:pPr>
            <a:r>
              <a:rPr lang="en-US" sz="1100" cap="all" baseline="0" dirty="0" smtClean="0">
                <a:solidFill>
                  <a:schemeClr val="bg2"/>
                </a:solidFill>
              </a:rPr>
              <a:t>UNIVERSITET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9" name="bmkOffUnitName02"/>
          <p:cNvSpPr txBox="1">
            <a:spLocks noChangeArrowheads="1"/>
          </p:cNvSpPr>
          <p:nvPr/>
        </p:nvSpPr>
        <p:spPr bwMode="auto">
          <a:xfrm>
            <a:off x="1047600" y="511199"/>
            <a:ext cx="4100400" cy="3600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defRPr/>
            </a:pPr>
            <a:r>
              <a:rPr lang="en-US" sz="900" cap="all" baseline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" name="bmkFldPresentationTitle03"/>
          <p:cNvSpPr txBox="1">
            <a:spLocks noChangeArrowheads="1"/>
          </p:cNvSpPr>
          <p:nvPr/>
        </p:nvSpPr>
        <p:spPr bwMode="auto">
          <a:xfrm>
            <a:off x="4533900" y="6322716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defRPr/>
            </a:pPr>
            <a:r>
              <a:rPr lang="da-DK" sz="1100" cap="all" baseline="0" smtClean="0">
                <a:solidFill>
                  <a:schemeClr val="bg2"/>
                </a:solidFill>
              </a:rPr>
              <a:t>Psykisk APV - vigtigste tal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11" name="bmkADName03"/>
          <p:cNvSpPr txBox="1">
            <a:spLocks noChangeArrowheads="1"/>
          </p:cNvSpPr>
          <p:nvPr/>
        </p:nvSpPr>
        <p:spPr bwMode="auto">
          <a:xfrm>
            <a:off x="4536000" y="6499248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defRPr/>
            </a:pPr>
            <a:r>
              <a:rPr lang="en-US" sz="1100" cap="all" baseline="0" smtClean="0">
                <a:solidFill>
                  <a:schemeClr val="bg2"/>
                </a:solidFill>
              </a:rPr>
              <a:t> 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12" name="bmkFldDate"/>
          <p:cNvSpPr txBox="1">
            <a:spLocks noChangeArrowheads="1"/>
          </p:cNvSpPr>
          <p:nvPr/>
        </p:nvSpPr>
        <p:spPr bwMode="auto">
          <a:xfrm>
            <a:off x="7413625" y="6324939"/>
            <a:ext cx="14398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>
              <a:lnSpc>
                <a:spcPts val="1200"/>
              </a:lnSpc>
              <a:defRPr/>
            </a:pPr>
            <a:r>
              <a:rPr lang="da-DK" sz="1100" cap="all" baseline="0" smtClean="0">
                <a:solidFill>
                  <a:schemeClr val="bg2"/>
                </a:solidFill>
              </a:rPr>
              <a:t>21. feb. 2013 </a:t>
            </a:r>
            <a:endParaRPr lang="da-DK" sz="1100" cap="all" baseline="0" dirty="0" smtClean="0">
              <a:solidFill>
                <a:schemeClr val="bg2"/>
              </a:solidFill>
            </a:endParaRPr>
          </a:p>
        </p:txBody>
      </p:sp>
      <p:sp>
        <p:nvSpPr>
          <p:cNvPr id="13" name="Line 49"/>
          <p:cNvSpPr>
            <a:spLocks noChangeShapeType="1"/>
          </p:cNvSpPr>
          <p:nvPr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5" name="bmkSekundærtLogo02"/>
          <p:cNvSpPr>
            <a:spLocks noChangeArrowheads="1"/>
          </p:cNvSpPr>
          <p:nvPr/>
        </p:nvSpPr>
        <p:spPr bwMode="auto">
          <a:xfrm>
            <a:off x="293688" y="6305913"/>
            <a:ext cx="584200" cy="2952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 cap="all" baseline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174625" indent="-174625" algn="l" rtl="0" eaLnBrk="0" fontAlgn="base" hangingPunct="0">
        <a:lnSpc>
          <a:spcPct val="94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400">
          <a:solidFill>
            <a:schemeClr val="bg2"/>
          </a:solidFill>
          <a:latin typeface="+mn-lt"/>
        </a:defRPr>
      </a:lvl2pPr>
      <a:lvl3pPr marL="174625" indent="-174625" algn="l" rtl="0" eaLnBrk="0" fontAlgn="base" hangingPunct="0">
        <a:lnSpc>
          <a:spcPct val="97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2000">
          <a:solidFill>
            <a:schemeClr val="bg2"/>
          </a:solidFill>
          <a:latin typeface="+mn-lt"/>
        </a:defRPr>
      </a:lvl3pPr>
      <a:lvl4pPr marL="174625" indent="-174625" algn="l" rtl="0" eaLnBrk="0" fontAlgn="base" hangingPunct="0">
        <a:lnSpc>
          <a:spcPct val="99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4pPr>
      <a:lvl5pPr marL="174625" indent="-174625" algn="l" rtl="0" eaLnBrk="0" fontAlgn="base" hangingPunct="0">
        <a:lnSpc>
          <a:spcPct val="99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5pPr>
      <a:lvl6pPr marL="13525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Presentation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Psykisk </a:t>
            </a:r>
            <a:r>
              <a:rPr lang="nb-NO" dirty="0"/>
              <a:t>APV </a:t>
            </a:r>
            <a:r>
              <a:rPr lang="da-DK" dirty="0"/>
              <a:t>–</a:t>
            </a:r>
            <a:r>
              <a:rPr lang="nb-NO" dirty="0"/>
              <a:t> vigtigste </a:t>
            </a:r>
            <a:r>
              <a:rPr lang="nb-NO" dirty="0" smtClean="0"/>
              <a:t>tal</a:t>
            </a:r>
            <a:endParaRPr lang="nb-NO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383182"/>
          </a:xfrm>
        </p:spPr>
        <p:txBody>
          <a:bodyPr/>
          <a:lstStyle/>
          <a:p>
            <a:r>
              <a:rPr lang="da-DK" sz="3000" dirty="0"/>
              <a:t>APV –</a:t>
            </a:r>
            <a:r>
              <a:rPr lang="nb-NO" sz="3000" dirty="0"/>
              <a:t> </a:t>
            </a:r>
            <a:r>
              <a:rPr lang="nb-NO" sz="3000" spc="-150" dirty="0" smtClean="0"/>
              <a:t>Berørthed af forandringsprocesserne</a:t>
            </a:r>
            <a:endParaRPr lang="da-DK" sz="3000" spc="-15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701672"/>
              </p:ext>
            </p:extLst>
          </p:nvPr>
        </p:nvGraphicFramePr>
        <p:xfrm>
          <a:off x="755650" y="2171700"/>
          <a:ext cx="8520113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Document" r:id="rId3" imgW="8743561" imgH="3959632" progId="Word.Document.12">
                  <p:embed/>
                </p:oleObj>
              </mc:Choice>
              <mc:Fallback>
                <p:oleObj name="Document" r:id="rId3" imgW="8743561" imgH="3959632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71700"/>
                        <a:ext cx="8520113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8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/>
              <a:t>APV – faglig udviklingsproces</a:t>
            </a:r>
            <a:r>
              <a:rPr lang="da-DK" sz="3200" baseline="30000" dirty="0" smtClean="0"/>
              <a:t>*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10295"/>
              </p:ext>
            </p:extLst>
          </p:nvPr>
        </p:nvGraphicFramePr>
        <p:xfrm>
          <a:off x="747713" y="2162175"/>
          <a:ext cx="8520112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Document" r:id="rId3" imgW="8743561" imgH="4190153" progId="Word.Document.12">
                  <p:embed/>
                </p:oleObj>
              </mc:Choice>
              <mc:Fallback>
                <p:oleObj name="Document" r:id="rId3" imgW="8743561" imgH="4190153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162175"/>
                        <a:ext cx="8520112" cy="408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/>
              <a:t>APV – </a:t>
            </a:r>
            <a:r>
              <a:rPr lang="da-DK" sz="3200" dirty="0" smtClean="0"/>
              <a:t>administrativ reorganisering</a:t>
            </a:r>
            <a:r>
              <a:rPr lang="da-DK" sz="3200" baseline="30000" dirty="0" smtClean="0"/>
              <a:t>*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309962"/>
              </p:ext>
            </p:extLst>
          </p:nvPr>
        </p:nvGraphicFramePr>
        <p:xfrm>
          <a:off x="755650" y="2154238"/>
          <a:ext cx="8520113" cy="406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Document" r:id="rId3" imgW="8743561" imgH="4166344" progId="Word.Document.12">
                  <p:embed/>
                </p:oleObj>
              </mc:Choice>
              <mc:Fallback>
                <p:oleObj name="Document" r:id="rId3" imgW="8743561" imgH="4166344" progId="Word.Document.12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54238"/>
                        <a:ext cx="8520113" cy="406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42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/>
              <a:t>APV</a:t>
            </a:r>
            <a:r>
              <a:rPr lang="da-DK" sz="3200" dirty="0"/>
              <a:t> – </a:t>
            </a:r>
            <a:r>
              <a:rPr lang="da-DK" sz="3200" dirty="0" smtClean="0"/>
              <a:t>Omlægning af IT-systemer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845801"/>
              </p:ext>
            </p:extLst>
          </p:nvPr>
        </p:nvGraphicFramePr>
        <p:xfrm>
          <a:off x="755650" y="2136775"/>
          <a:ext cx="8520113" cy="313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Document" r:id="rId3" imgW="8743561" imgH="3222973" progId="Word.Document.12">
                  <p:embed/>
                </p:oleObj>
              </mc:Choice>
              <mc:Fallback>
                <p:oleObj name="Document" r:id="rId3" imgW="8743561" imgH="3222973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36775"/>
                        <a:ext cx="8520113" cy="313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80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nb-NO" sz="3200" dirty="0" smtClean="0"/>
              <a:t>APV </a:t>
            </a:r>
            <a:r>
              <a:rPr lang="da-DK" sz="3200" dirty="0" smtClean="0"/>
              <a:t>–</a:t>
            </a:r>
            <a:r>
              <a:rPr lang="nb-NO" sz="3200" dirty="0" smtClean="0"/>
              <a:t> </a:t>
            </a:r>
            <a:r>
              <a:rPr lang="da-DK" sz="3200" dirty="0" smtClean="0"/>
              <a:t>T</a:t>
            </a:r>
            <a:r>
              <a:rPr lang="nb-NO" sz="3200" dirty="0" smtClean="0"/>
              <a:t>rivsel</a:t>
            </a:r>
            <a:endParaRPr lang="nb-N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5FE6-59C4-480A-8529-CEB16CA0E5F7}" type="slidenum">
              <a:rPr lang="da-DK" smtClean="0"/>
              <a:pPr/>
              <a:t>2</a:t>
            </a:fld>
            <a:endParaRPr lang="da-DK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035877"/>
              </p:ext>
            </p:extLst>
          </p:nvPr>
        </p:nvGraphicFramePr>
        <p:xfrm>
          <a:off x="765175" y="2144713"/>
          <a:ext cx="844073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4" imgW="8743561" imgH="4026371" progId="Word.Document.12">
                  <p:embed/>
                </p:oleObj>
              </mc:Choice>
              <mc:Fallback>
                <p:oleObj name="Document" r:id="rId4" imgW="8743561" imgH="40263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5175" y="2144713"/>
                        <a:ext cx="8440738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/>
              <a:t>APV – Relation til arbejdet 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45164"/>
              </p:ext>
            </p:extLst>
          </p:nvPr>
        </p:nvGraphicFramePr>
        <p:xfrm>
          <a:off x="765175" y="2144713"/>
          <a:ext cx="844073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3" imgW="8743561" imgH="4026371" progId="Word.Document.12">
                  <p:embed/>
                </p:oleObj>
              </mc:Choice>
              <mc:Fallback>
                <p:oleObj name="Document" r:id="rId3" imgW="8743561" imgH="4026371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2144713"/>
                        <a:ext cx="8440738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7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/>
              <a:t>APV –</a:t>
            </a:r>
            <a:r>
              <a:rPr lang="nb-NO" sz="3200" dirty="0" smtClean="0"/>
              <a:t> </a:t>
            </a:r>
            <a:r>
              <a:rPr lang="da-DK" sz="3200" dirty="0" smtClean="0"/>
              <a:t>relation til kollegaer 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310725"/>
              </p:ext>
            </p:extLst>
          </p:nvPr>
        </p:nvGraphicFramePr>
        <p:xfrm>
          <a:off x="755650" y="2136775"/>
          <a:ext cx="85201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" r:id="rId3" imgW="8743561" imgH="4388929" progId="Word.Document.12">
                  <p:embed/>
                </p:oleObj>
              </mc:Choice>
              <mc:Fallback>
                <p:oleObj name="Document" r:id="rId3" imgW="8743561" imgH="4388929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36775"/>
                        <a:ext cx="85201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27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/>
              <a:t>APV –</a:t>
            </a:r>
            <a:r>
              <a:rPr lang="nb-NO" sz="3200" dirty="0"/>
              <a:t> </a:t>
            </a:r>
            <a:r>
              <a:rPr lang="da-DK" sz="3200" dirty="0"/>
              <a:t>relation til </a:t>
            </a:r>
            <a:r>
              <a:rPr lang="da-DK" sz="3200" dirty="0" smtClean="0"/>
              <a:t>kollegaer, fortsat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763191"/>
              </p:ext>
            </p:extLst>
          </p:nvPr>
        </p:nvGraphicFramePr>
        <p:xfrm>
          <a:off x="755650" y="2136775"/>
          <a:ext cx="8520113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cument" r:id="rId3" imgW="8743561" imgH="4026371" progId="Word.Document.12">
                  <p:embed/>
                </p:oleObj>
              </mc:Choice>
              <mc:Fallback>
                <p:oleObj name="Document" r:id="rId3" imgW="8743561" imgH="4026371" progId="Word.Document.12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36775"/>
                        <a:ext cx="8520113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06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/>
              <a:t>APV –</a:t>
            </a:r>
            <a:r>
              <a:rPr lang="nb-NO" sz="3200" dirty="0"/>
              <a:t> </a:t>
            </a:r>
            <a:r>
              <a:rPr lang="da-DK" sz="3200" dirty="0" smtClean="0"/>
              <a:t>Oplevet ledelse i hverdagen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7098"/>
              </p:ext>
            </p:extLst>
          </p:nvPr>
        </p:nvGraphicFramePr>
        <p:xfrm>
          <a:off x="755650" y="2127250"/>
          <a:ext cx="8520113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Document" r:id="rId3" imgW="8743561" imgH="4380992" progId="Word.Document.12">
                  <p:embed/>
                </p:oleObj>
              </mc:Choice>
              <mc:Fallback>
                <p:oleObj name="Document" r:id="rId3" imgW="8743561" imgH="4380992" progId="Word.Document.12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27250"/>
                        <a:ext cx="8520113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0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/>
              <a:t>APV –</a:t>
            </a:r>
            <a:r>
              <a:rPr lang="nb-NO" sz="3200" dirty="0"/>
              <a:t> </a:t>
            </a:r>
            <a:r>
              <a:rPr lang="da-DK" sz="3200" dirty="0" smtClean="0"/>
              <a:t>Universitetets ledelse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71134"/>
              </p:ext>
            </p:extLst>
          </p:nvPr>
        </p:nvGraphicFramePr>
        <p:xfrm>
          <a:off x="758825" y="2139950"/>
          <a:ext cx="8589963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Document" r:id="rId3" imgW="8705269" imgH="4027814" progId="Word.Document.12">
                  <p:embed/>
                </p:oleObj>
              </mc:Choice>
              <mc:Fallback>
                <p:oleObj name="Document" r:id="rId3" imgW="8705269" imgH="4027814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2139950"/>
                        <a:ext cx="8589963" cy="395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5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/>
              <a:t>APV –</a:t>
            </a:r>
            <a:r>
              <a:rPr lang="nb-NO" sz="3200" dirty="0"/>
              <a:t> </a:t>
            </a:r>
            <a:r>
              <a:rPr lang="da-DK" sz="3200" dirty="0" smtClean="0"/>
              <a:t>Ledelse af institutter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366279"/>
              </p:ext>
            </p:extLst>
          </p:nvPr>
        </p:nvGraphicFramePr>
        <p:xfrm>
          <a:off x="755650" y="1873250"/>
          <a:ext cx="8475663" cy="44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Document" r:id="rId3" imgW="8781852" imgH="4618007" progId="Word.Document.12">
                  <p:embed/>
                </p:oleObj>
              </mc:Choice>
              <mc:Fallback>
                <p:oleObj name="Document" r:id="rId3" imgW="8781852" imgH="4618007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73250"/>
                        <a:ext cx="8475663" cy="446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08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/>
              <a:t>APV –</a:t>
            </a:r>
            <a:r>
              <a:rPr lang="nb-NO" sz="3200" dirty="0"/>
              <a:t> </a:t>
            </a:r>
            <a:r>
              <a:rPr lang="da-DK" sz="3200" dirty="0" smtClean="0"/>
              <a:t>Arbejdsbyrde, stress og ensomhed</a:t>
            </a:r>
            <a:endParaRPr lang="da-DK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068768"/>
              </p:ext>
            </p:extLst>
          </p:nvPr>
        </p:nvGraphicFramePr>
        <p:xfrm>
          <a:off x="755650" y="2162175"/>
          <a:ext cx="8475663" cy="384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Document" r:id="rId3" imgW="8781852" imgH="3976948" progId="Word.Document.12">
                  <p:embed/>
                </p:oleObj>
              </mc:Choice>
              <mc:Fallback>
                <p:oleObj name="Document" r:id="rId3" imgW="8781852" imgH="3976948" progId="Word.Documen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62175"/>
                        <a:ext cx="8475663" cy="384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FIELDS" val="True"/>
</p:tagLst>
</file>

<file path=ppt/theme/theme1.xml><?xml version="1.0" encoding="utf-8"?>
<a:theme xmlns:a="http://schemas.openxmlformats.org/drawingml/2006/main" name="2_AU2007">
  <a:themeElements>
    <a:clrScheme name="Til powerpoint">
      <a:dk1>
        <a:srgbClr val="03428E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3428E"/>
      </a:hlink>
      <a:folHlink>
        <a:srgbClr val="03428E"/>
      </a:folHlink>
    </a:clrScheme>
    <a:fontScheme name="AU2003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4563</TotalTime>
  <Words>82</Words>
  <Application>Microsoft Office PowerPoint</Application>
  <PresentationFormat>On-screen Show (4:3)</PresentationFormat>
  <Paragraphs>27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AU Passata</vt:lpstr>
      <vt:lpstr>AU Peto</vt:lpstr>
      <vt:lpstr>2_AU2007</vt:lpstr>
      <vt:lpstr>Microsoft Word Document</vt:lpstr>
      <vt:lpstr>Psykisk APV – vigtigste tal</vt:lpstr>
      <vt:lpstr>APV – Trivsel</vt:lpstr>
      <vt:lpstr>APV – Relation til arbejdet </vt:lpstr>
      <vt:lpstr>APV – relation til kollegaer </vt:lpstr>
      <vt:lpstr>APV – relation til kollegaer, fortsat</vt:lpstr>
      <vt:lpstr>APV – Oplevet ledelse i hverdagen</vt:lpstr>
      <vt:lpstr>APV – Universitetets ledelse</vt:lpstr>
      <vt:lpstr>APV – Ledelse af institutter</vt:lpstr>
      <vt:lpstr>APV – Arbejdsbyrde, stress og ensomhed</vt:lpstr>
      <vt:lpstr>APV – Berørthed af forandringsprocesserne</vt:lpstr>
      <vt:lpstr>APV – faglig udviklingsproces*</vt:lpstr>
      <vt:lpstr>APV – administrativ reorganisering*</vt:lpstr>
      <vt:lpstr>APV – Omlægning af IT-systemer</vt:lpstr>
    </vt:vector>
  </TitlesOfParts>
  <Company>www.skabelondesign.dk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WITH CAPITAL LETTERS]</dc:title>
  <dc:creator>cls</dc:creator>
  <cp:lastModifiedBy>Rune Gamborg</cp:lastModifiedBy>
  <cp:revision>141</cp:revision>
  <dcterms:created xsi:type="dcterms:W3CDTF">2008-12-01T13:39:40Z</dcterms:created>
  <dcterms:modified xsi:type="dcterms:W3CDTF">2013-02-19T08:52:52Z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  <property fmtid="{D5CDD505-2E9C-101B-9397-08002B2CF9AE}" pid="3" name="CurrentSublogo">
    <vt:lpwstr/>
  </property>
  <property fmtid="{D5CDD505-2E9C-101B-9397-08002B2CF9AE}" pid="4" name="CurrentUser">
    <vt:lpwstr>Standardprofil</vt:lpwstr>
  </property>
</Properties>
</file>